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5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DEB180-7E2E-4E19-8BEB-73E6AA800F83}" v="14" dt="2024-04-02T14:47:45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8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5DBD6-8842-BCCC-7603-291FB84FA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49D2F-2CF8-296A-BAA6-92F2B54E9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710A0-213C-B64D-7AFF-833750A1D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7E31-FBDD-4544-BBBE-6495A5F875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05030-4D68-F02F-D72E-A491C459C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A1AA0-5659-1006-D3AD-768A15E3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539A-0870-498B-BFFE-1BE7DFAD3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63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B1059-A55E-0A26-9F4E-B2410910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A2078-B64F-BDD6-CD64-69179F76D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8443F-7411-D47D-4568-F97E54071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7E31-FBDD-4544-BBBE-6495A5F875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C92C1-3D1F-7A24-471B-7FE802AA1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DDBD1-4A2F-A596-E800-890A1AB2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539A-0870-498B-BFFE-1BE7DFAD3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07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DEAA72-0836-B3EE-A26A-4178EEE68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3A55B-283F-CE2E-5909-75E97A4C3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F21B5-BAA8-8F20-021D-D32EBABAB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7E31-FBDD-4544-BBBE-6495A5F875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61D7B-F747-894D-8C55-B32BCBE2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AD8F0-77C1-4379-C64A-8F40554EA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539A-0870-498B-BFFE-1BE7DFAD3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82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E2DA1-669C-C7CC-9E3B-4A6E257D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420B0-D006-4805-076A-683A0065F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7E068-40F7-743B-A08F-584994217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7E31-FBDD-4544-BBBE-6495A5F875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80C98-06CC-C371-B34C-8338179A0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FD86E-18F5-4EFE-6106-64085568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539A-0870-498B-BFFE-1BE7DFAD3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7DEF-60B9-0EBF-6D26-CCF093E63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C902A-64BE-241B-4A7C-858EE6A4B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C4C89-51B5-EC7E-E844-40B2AB762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7E31-FBDD-4544-BBBE-6495A5F875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CDFAF-EE0C-D8FB-0E22-101E8640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4B967-A8A7-8092-BA37-F9F97533C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539A-0870-498B-BFFE-1BE7DFAD3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27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97BB-C59B-A57E-D62C-880BE744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4D4AD-0011-ED97-1892-AC4A485A2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DAEA4-ED15-E910-3B18-9FD6B8150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D2C75-BD8B-7A80-0585-B319E137D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7E31-FBDD-4544-BBBE-6495A5F875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2CC7C-F580-2D56-47E7-AD1DAF1B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30CFD-CD98-D21C-502B-73BA81E1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539A-0870-498B-BFFE-1BE7DFAD3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10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0533-D151-127B-0168-D9D833993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D8355-DDA6-0467-C6DD-6CC7D2E64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EC8B9-3AC5-D2E0-AFE1-80BD1E6E3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33692C-404E-3AF1-3BDA-783F1F6704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E3861D-DA47-3478-C3DF-6B69C1070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D56670-6C5A-E618-6840-1E57BB1AB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7E31-FBDD-4544-BBBE-6495A5F875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AD1E06-0490-0524-A012-A498843AC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F81885-180B-6015-475C-FF56D8E6A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539A-0870-498B-BFFE-1BE7DFAD3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AC13E-8286-A4C5-F659-9E7AEBBC5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86867-9416-F565-5840-25B8C868F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7E31-FBDD-4544-BBBE-6495A5F875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33522-5E8D-8D46-A39D-C921EFE67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56F71-6358-3EB6-9FE0-4A9B8C16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539A-0870-498B-BFFE-1BE7DFAD3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8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06BCD6-45A5-F9B0-D55B-941F4212D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7E31-FBDD-4544-BBBE-6495A5F875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34485D-90A4-48D5-130C-0D099DB1C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F7446-309B-F9B9-52BF-422EFC08E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539A-0870-498B-BFFE-1BE7DFAD3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87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7563-BD07-FEBA-6D5E-8AE987FB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24E1C-9159-6935-A0DC-9B47F4CBF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7476D4-8055-90F9-7AE5-5AB9FD2AE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CECA0-8B89-2726-FA01-F9552D545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7E31-FBDD-4544-BBBE-6495A5F875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46809-5D95-79E0-218A-9C064B66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8276D-B6B4-66DE-8926-45FEE535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539A-0870-498B-BFFE-1BE7DFAD3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1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4C6F-0713-41EA-B420-89DC1D8D5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5C7004-4461-2FE3-CBB3-E632A530F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8C4DB-B923-2341-0009-706DE73E0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93C0A-542B-7661-A831-392B82100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7E31-FBDD-4544-BBBE-6495A5F875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0B345-B1CE-79C1-E0E0-6F5FB17A2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CB575-ADE8-09CE-B5DF-7B659C2AD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2539A-0870-498B-BFFE-1BE7DFAD3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92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083544-79D5-8D92-C518-4D2F69124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61589-BBEA-614E-A5C4-2737D6B78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6C5E6-69D9-AB49-8B85-6731C23D07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487E31-FBDD-4544-BBBE-6495A5F875D5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5D674-799F-5D29-9A48-FE15935AA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3E760-97EA-0B1F-EDC8-76DB778F5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E2539A-0870-498B-BFFE-1BE7DFAD3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6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8366F23B-101D-7139-2AA0-0EE7FDCEE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3361254"/>
          </a:xfrm>
          <a:noFill/>
        </p:spPr>
        <p:txBody>
          <a:bodyPr anchor="b"/>
          <a:lstStyle/>
          <a:p>
            <a:r>
              <a:rPr lang="en-US" b="1" dirty="0">
                <a:latin typeface="Gill Sans MT" panose="020B0502020104020203" pitchFamily="34" charset="0"/>
              </a:rPr>
              <a:t>Calgary Flood </a:t>
            </a:r>
            <a:br>
              <a:rPr lang="en-US" b="1" dirty="0">
                <a:latin typeface="Gill Sans MT" panose="020B0502020104020203" pitchFamily="34" charset="0"/>
              </a:rPr>
            </a:br>
            <a:r>
              <a:rPr lang="en-US" b="1" dirty="0">
                <a:latin typeface="Gill Sans MT" panose="020B0502020104020203" pitchFamily="34" charset="0"/>
              </a:rPr>
              <a:t>Prediction  Model</a:t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en-US" sz="1800" dirty="0">
                <a:latin typeface="Gill Sans MT" panose="020B0502020104020203" pitchFamily="34" charset="0"/>
              </a:rPr>
              <a:t>by Richard Barad &amp; Jarred Randall</a:t>
            </a:r>
          </a:p>
        </p:txBody>
      </p:sp>
      <p:pic>
        <p:nvPicPr>
          <p:cNvPr id="9" name="Picture Placeholder 16">
            <a:extLst>
              <a:ext uri="{FF2B5EF4-FFF2-40B4-BE49-F238E27FC236}">
                <a16:creationId xmlns:a16="http://schemas.microsoft.com/office/drawing/2014/main" id="{CFB13293-D835-A63E-1842-8D69E6555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6" t="11191" r="1797" b="47278"/>
          <a:stretch/>
        </p:blipFill>
        <p:spPr>
          <a:xfrm>
            <a:off x="-198120" y="3998423"/>
            <a:ext cx="12390120" cy="289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8366F23B-101D-7139-2AA0-0EE7FDCEE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3361254"/>
          </a:xfrm>
          <a:noFill/>
        </p:spPr>
        <p:txBody>
          <a:bodyPr anchor="b"/>
          <a:lstStyle/>
          <a:p>
            <a:r>
              <a:rPr lang="en-US" b="1" dirty="0">
                <a:latin typeface="Gill Sans MT" panose="020B0502020104020203" pitchFamily="34" charset="0"/>
              </a:rPr>
              <a:t>Thank You</a:t>
            </a:r>
            <a:br>
              <a:rPr lang="en-US" dirty="0">
                <a:latin typeface="Gill Sans MT" panose="020B0502020104020203" pitchFamily="34" charset="0"/>
              </a:rPr>
            </a:br>
            <a:endParaRPr lang="en-US" sz="1800" dirty="0">
              <a:latin typeface="Gill Sans MT" panose="020B0502020104020203" pitchFamily="34" charset="0"/>
            </a:endParaRPr>
          </a:p>
        </p:txBody>
      </p:sp>
      <p:pic>
        <p:nvPicPr>
          <p:cNvPr id="9" name="Picture Placeholder 16">
            <a:extLst>
              <a:ext uri="{FF2B5EF4-FFF2-40B4-BE49-F238E27FC236}">
                <a16:creationId xmlns:a16="http://schemas.microsoft.com/office/drawing/2014/main" id="{CFB13293-D835-A63E-1842-8D69E6555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6" t="11191" r="1797" b="47278"/>
          <a:stretch/>
        </p:blipFill>
        <p:spPr>
          <a:xfrm>
            <a:off x="-198120" y="3998423"/>
            <a:ext cx="12390120" cy="289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0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C537-FFD7-605B-6255-FBC9B3A4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Planning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9818B-3678-30E2-4F21-38113E2A9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6185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In June 2013 Calgary experienced extreme flooding even resulting in the displacement of 100,000 people and 1.7 billion dollars in damages.</a:t>
            </a:r>
          </a:p>
          <a:p>
            <a:r>
              <a:rPr lang="en-US" dirty="0">
                <a:latin typeface="Gill Sans MT" panose="020B0502020104020203" pitchFamily="34" charset="0"/>
              </a:rPr>
              <a:t>One of the worst flooding events in Canada’s history.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59D1AB-210F-14DB-4BB5-A63840116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706" y="2187577"/>
            <a:ext cx="6187976" cy="3627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052843-CBC6-92F7-797F-6E6FA8B372E2}"/>
              </a:ext>
            </a:extLst>
          </p:cNvPr>
          <p:cNvSpPr txBox="1"/>
          <p:nvPr/>
        </p:nvSpPr>
        <p:spPr>
          <a:xfrm>
            <a:off x="5545706" y="5973346"/>
            <a:ext cx="6187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Photo by Jonathan Hayward of the Canadian Press</a:t>
            </a:r>
          </a:p>
        </p:txBody>
      </p:sp>
    </p:spTree>
    <p:extLst>
      <p:ext uri="{BB962C8B-B14F-4D97-AF65-F5344CB8AC3E}">
        <p14:creationId xmlns:p14="http://schemas.microsoft.com/office/powerpoint/2010/main" val="2956030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C537-FFD7-605B-6255-FBC9B3A4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Why Predictive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9818B-3678-30E2-4F21-38113E2A9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73385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Early Action and Planning for Flooding events</a:t>
            </a:r>
          </a:p>
          <a:p>
            <a:r>
              <a:rPr lang="en-US" dirty="0">
                <a:latin typeface="Gill Sans MT" panose="020B0502020104020203" pitchFamily="34" charset="0"/>
              </a:rPr>
              <a:t>Provides decision-makers and the public with information on potential evacuation areas.</a:t>
            </a:r>
          </a:p>
          <a:p>
            <a:r>
              <a:rPr lang="en-US" dirty="0">
                <a:latin typeface="Gill Sans MT" panose="020B0502020104020203" pitchFamily="34" charset="0"/>
              </a:rPr>
              <a:t>Identifies areas needing buyouts or building code revisions for floodproofing.</a:t>
            </a:r>
          </a:p>
          <a:p>
            <a:r>
              <a:rPr lang="en-US" dirty="0">
                <a:latin typeface="Gill Sans MT" panose="020B0502020104020203" pitchFamily="34" charset="0"/>
              </a:rPr>
              <a:t>Captures potential flooding beyond river areas, including low-lying areas and valleys.</a:t>
            </a:r>
          </a:p>
          <a:p>
            <a:r>
              <a:rPr lang="en-US" dirty="0">
                <a:latin typeface="Gill Sans MT" panose="020B0502020104020203" pitchFamily="34" charset="0"/>
              </a:rPr>
              <a:t>Based on historical events, enhancing predictive capability for non-riverine floods.</a:t>
            </a:r>
          </a:p>
          <a:p>
            <a:r>
              <a:rPr lang="en-US" dirty="0">
                <a:latin typeface="Gill Sans MT" panose="020B0502020104020203" pitchFamily="34" charset="0"/>
              </a:rPr>
              <a:t>Can be adapted for other cities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7F3CAC-A013-B48A-1696-82AB8A9FC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766" y="1940110"/>
            <a:ext cx="5287034" cy="40332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D3D329-A4B8-A859-5E59-4EE4660CCA10}"/>
              </a:ext>
            </a:extLst>
          </p:cNvPr>
          <p:cNvSpPr txBox="1"/>
          <p:nvPr/>
        </p:nvSpPr>
        <p:spPr>
          <a:xfrm>
            <a:off x="5936404" y="6007686"/>
            <a:ext cx="6187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Photo by Jonathan Hayward of the Canadian Press</a:t>
            </a:r>
          </a:p>
        </p:txBody>
      </p:sp>
    </p:spTree>
    <p:extLst>
      <p:ext uri="{BB962C8B-B14F-4D97-AF65-F5344CB8AC3E}">
        <p14:creationId xmlns:p14="http://schemas.microsoft.com/office/powerpoint/2010/main" val="3341342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C537-FFD7-605B-6255-FBC9B3A4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Flood Risk Prediction Process</a:t>
            </a:r>
          </a:p>
        </p:txBody>
      </p:sp>
      <p:pic>
        <p:nvPicPr>
          <p:cNvPr id="1028" name="Picture 4" descr="Data Science Workflow: How to Create and Structure it Simplified 101 -  Learn | Hevo">
            <a:extLst>
              <a:ext uri="{FF2B5EF4-FFF2-40B4-BE49-F238E27FC236}">
                <a16:creationId xmlns:a16="http://schemas.microsoft.com/office/drawing/2014/main" id="{4476ED9D-B461-3637-F961-86C608CDB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437" y="2187387"/>
            <a:ext cx="4757376" cy="328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73A41F-A2D5-FDC7-9535-06201E1AF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73385" cy="4351338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>
                <a:latin typeface="Gill Sans MT" panose="020B0502020104020203" pitchFamily="34" charset="0"/>
              </a:rPr>
              <a:t>Problem Identification: </a:t>
            </a:r>
            <a:r>
              <a:rPr lang="en-US" dirty="0">
                <a:latin typeface="Gill Sans MT" panose="020B0502020104020203" pitchFamily="34" charset="0"/>
              </a:rPr>
              <a:t>Recognize flooding as the key issue to address.</a:t>
            </a:r>
          </a:p>
          <a:p>
            <a:r>
              <a:rPr lang="en-US" b="1" dirty="0">
                <a:latin typeface="Gill Sans MT" panose="020B0502020104020203" pitchFamily="34" charset="0"/>
              </a:rPr>
              <a:t>Data Acquisition: </a:t>
            </a:r>
            <a:r>
              <a:rPr lang="en-US" dirty="0">
                <a:latin typeface="Gill Sans MT" panose="020B0502020104020203" pitchFamily="34" charset="0"/>
              </a:rPr>
              <a:t>Gather all relevant data pertaining to historical flood events.</a:t>
            </a:r>
          </a:p>
          <a:p>
            <a:r>
              <a:rPr lang="en-US" b="1" dirty="0">
                <a:latin typeface="Gill Sans MT" panose="020B0502020104020203" pitchFamily="34" charset="0"/>
              </a:rPr>
              <a:t>Data Preparation: </a:t>
            </a:r>
            <a:r>
              <a:rPr lang="en-US" dirty="0">
                <a:latin typeface="Gill Sans MT" panose="020B0502020104020203" pitchFamily="34" charset="0"/>
              </a:rPr>
              <a:t>Clean the data and format it into a structured dataset.</a:t>
            </a:r>
          </a:p>
          <a:p>
            <a:r>
              <a:rPr lang="en-US" b="1" dirty="0">
                <a:latin typeface="Gill Sans MT" panose="020B0502020104020203" pitchFamily="34" charset="0"/>
              </a:rPr>
              <a:t>Data Analysis: </a:t>
            </a:r>
            <a:r>
              <a:rPr lang="en-US" dirty="0">
                <a:latin typeface="Gill Sans MT" panose="020B0502020104020203" pitchFamily="34" charset="0"/>
              </a:rPr>
              <a:t>Examine the data to understand patterns and trends.</a:t>
            </a:r>
          </a:p>
          <a:p>
            <a:r>
              <a:rPr lang="en-US" b="1" dirty="0">
                <a:latin typeface="Gill Sans MT" panose="020B0502020104020203" pitchFamily="34" charset="0"/>
              </a:rPr>
              <a:t>Feature Engineering: </a:t>
            </a:r>
            <a:r>
              <a:rPr lang="en-US" dirty="0">
                <a:latin typeface="Gill Sans MT" panose="020B0502020104020203" pitchFamily="34" charset="0"/>
              </a:rPr>
              <a:t>Create new data features to improve model accuracy.</a:t>
            </a:r>
          </a:p>
          <a:p>
            <a:r>
              <a:rPr lang="en-US" b="1" dirty="0">
                <a:latin typeface="Gill Sans MT" panose="020B0502020104020203" pitchFamily="34" charset="0"/>
              </a:rPr>
              <a:t>Modeling: </a:t>
            </a:r>
            <a:r>
              <a:rPr lang="en-US" dirty="0">
                <a:latin typeface="Gill Sans MT" panose="020B0502020104020203" pitchFamily="34" charset="0"/>
              </a:rPr>
              <a:t>Run the logistic regression model to predict flood-prone areas.</a:t>
            </a:r>
          </a:p>
          <a:p>
            <a:r>
              <a:rPr lang="en-US" b="1" dirty="0">
                <a:latin typeface="Gill Sans MT" panose="020B0502020104020203" pitchFamily="34" charset="0"/>
              </a:rPr>
              <a:t>Deployment: </a:t>
            </a:r>
            <a:r>
              <a:rPr lang="en-US" dirty="0">
                <a:latin typeface="Gill Sans MT" panose="020B0502020104020203" pitchFamily="34" charset="0"/>
              </a:rPr>
              <a:t>Translate model predictions into actionable insights for stakeholders.</a:t>
            </a:r>
          </a:p>
        </p:txBody>
      </p:sp>
    </p:spTree>
    <p:extLst>
      <p:ext uri="{BB962C8B-B14F-4D97-AF65-F5344CB8AC3E}">
        <p14:creationId xmlns:p14="http://schemas.microsoft.com/office/powerpoint/2010/main" val="1588281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C537-FFD7-605B-6255-FBC9B3A4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Flood Risk Assessment with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9818B-3678-30E2-4F21-38113E2A9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2812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Analysis creates 100m x 100m grid cells for Calgary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Utilizes a logistic regression model to predict flood-prone areas.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Trained and tested using 2013 historical Calgary flood event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52843-CBC6-92F7-797F-6E6FA8B372E2}"/>
              </a:ext>
            </a:extLst>
          </p:cNvPr>
          <p:cNvSpPr txBox="1"/>
          <p:nvPr/>
        </p:nvSpPr>
        <p:spPr>
          <a:xfrm>
            <a:off x="7070532" y="5953216"/>
            <a:ext cx="3049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Calgary Flood Inundation Areas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87464-9E80-2CA7-A632-BFBA2DD90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186" y="1489482"/>
            <a:ext cx="4958347" cy="4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25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C537-FFD7-605B-6255-FBC9B3A4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Predictor Variables </a:t>
            </a:r>
            <a:br>
              <a:rPr lang="en-US" b="1" i="1" dirty="0"/>
            </a:br>
            <a:endParaRPr lang="en-US" b="1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D0E879-03F2-C917-8851-88F41E716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4" r="935"/>
          <a:stretch/>
        </p:blipFill>
        <p:spPr>
          <a:xfrm>
            <a:off x="4473677" y="1337017"/>
            <a:ext cx="6880123" cy="532855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089D45-E665-4D14-43BD-5A5A8D54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0718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Elevation above city minimum elevation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Distance to water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Slope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Flow Accumulation (Natural log)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Dominant Landcover Type</a:t>
            </a:r>
          </a:p>
        </p:txBody>
      </p:sp>
    </p:spTree>
    <p:extLst>
      <p:ext uri="{BB962C8B-B14F-4D97-AF65-F5344CB8AC3E}">
        <p14:creationId xmlns:p14="http://schemas.microsoft.com/office/powerpoint/2010/main" val="1290291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C537-FFD7-605B-6255-FBC9B3A4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Model Results : Threshold</a:t>
            </a:r>
            <a:br>
              <a:rPr lang="en-US" b="1" i="1" dirty="0"/>
            </a:br>
            <a:endParaRPr lang="en-US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23795F-CC01-E460-A5E7-C9BF0054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11" y="1690688"/>
            <a:ext cx="8126982" cy="480932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089D45-E665-4D14-43BD-5A5A8D54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495" y="3429000"/>
            <a:ext cx="2503516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Gill Sans MT" panose="020B0502020104020203" pitchFamily="34" charset="0"/>
              </a:rPr>
              <a:t>0.12</a:t>
            </a:r>
            <a:r>
              <a:rPr lang="en-US" sz="2400" dirty="0">
                <a:latin typeface="Gill Sans MT" panose="020B0502020104020203" pitchFamily="34" charset="0"/>
              </a:rPr>
              <a:t> optimal model threshold</a:t>
            </a:r>
          </a:p>
        </p:txBody>
      </p:sp>
    </p:spTree>
    <p:extLst>
      <p:ext uri="{BB962C8B-B14F-4D97-AF65-F5344CB8AC3E}">
        <p14:creationId xmlns:p14="http://schemas.microsoft.com/office/powerpoint/2010/main" val="835052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C537-FFD7-605B-6255-FBC9B3A4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Model Results</a:t>
            </a:r>
            <a:br>
              <a:rPr lang="en-US" b="1" i="1" dirty="0"/>
            </a:br>
            <a:endParaRPr lang="en-US" b="1" i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089D45-E665-4D14-43BD-5A5A8D54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620" y="1825625"/>
            <a:ext cx="340517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Model Overall Accuracy: </a:t>
            </a:r>
            <a:r>
              <a:rPr lang="en-US" sz="2400" b="1" dirty="0">
                <a:latin typeface="Gill Sans MT" panose="020B0502020104020203" pitchFamily="34" charset="0"/>
              </a:rPr>
              <a:t>88%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 Predicts </a:t>
            </a:r>
            <a:r>
              <a:rPr lang="en-US" sz="2400" b="1" dirty="0">
                <a:latin typeface="Gill Sans MT" panose="020B0502020104020203" pitchFamily="34" charset="0"/>
              </a:rPr>
              <a:t>83%</a:t>
            </a:r>
            <a:r>
              <a:rPr lang="en-US" sz="2400" dirty="0">
                <a:latin typeface="Gill Sans MT" panose="020B0502020104020203" pitchFamily="34" charset="0"/>
              </a:rPr>
              <a:t> of flooded grid cells accurately (sensitivity).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Predicts </a:t>
            </a:r>
            <a:r>
              <a:rPr lang="en-US" sz="2400" b="1" dirty="0">
                <a:latin typeface="Gill Sans MT" panose="020B0502020104020203" pitchFamily="34" charset="0"/>
              </a:rPr>
              <a:t>88%</a:t>
            </a:r>
            <a:r>
              <a:rPr lang="en-US" sz="2400" dirty="0">
                <a:latin typeface="Gill Sans MT" panose="020B0502020104020203" pitchFamily="34" charset="0"/>
              </a:rPr>
              <a:t> of non-flooded grid squares accurately (specificity).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C2041-82E8-816E-4023-8D38A3317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794" y="1202795"/>
            <a:ext cx="8204476" cy="4400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9E050E-4906-3637-9F99-6A7872D41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380" y="5489603"/>
            <a:ext cx="2462848" cy="120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32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C537-FFD7-605B-6255-FBC9B3A4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Denver flood Predictions</a:t>
            </a:r>
            <a:br>
              <a:rPr lang="en-US" b="1" i="1" dirty="0"/>
            </a:br>
            <a:endParaRPr lang="en-US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B03D3-7F2D-6CDF-B752-4C1B3AFD4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703" y="1573051"/>
            <a:ext cx="7984546" cy="427971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089D45-E665-4D14-43BD-5A5A8D54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59480" cy="4351338"/>
          </a:xfrm>
        </p:spPr>
        <p:txBody>
          <a:bodyPr>
            <a:normAutofit/>
          </a:bodyPr>
          <a:lstStyle/>
          <a:p>
            <a:endParaRPr lang="en-US" sz="2400" dirty="0">
              <a:latin typeface="Gill Sans MT" panose="020B0502020104020203" pitchFamily="34" charset="0"/>
            </a:endParaRPr>
          </a:p>
          <a:p>
            <a:r>
              <a:rPr lang="en-US" sz="2400" dirty="0">
                <a:latin typeface="Gill Sans MT" panose="020B0502020104020203" pitchFamily="34" charset="0"/>
              </a:rPr>
              <a:t>Because the model is generalizable to different data we can apply it to different cities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Areas that are predicted to be flooded in Denver tend to be located near water bodies</a:t>
            </a:r>
          </a:p>
        </p:txBody>
      </p:sp>
    </p:spTree>
    <p:extLst>
      <p:ext uri="{BB962C8B-B14F-4D97-AF65-F5344CB8AC3E}">
        <p14:creationId xmlns:p14="http://schemas.microsoft.com/office/powerpoint/2010/main" val="3635532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356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Gill Sans MT</vt:lpstr>
      <vt:lpstr>Söhne</vt:lpstr>
      <vt:lpstr>Office Theme</vt:lpstr>
      <vt:lpstr>Calgary Flood  Prediction  Model by Richard Barad &amp; Jarred Randall</vt:lpstr>
      <vt:lpstr>Planning Motivation</vt:lpstr>
      <vt:lpstr>Why Predictive Modeling</vt:lpstr>
      <vt:lpstr>Flood Risk Prediction Process</vt:lpstr>
      <vt:lpstr>Flood Risk Assessment with Logistic Regression</vt:lpstr>
      <vt:lpstr>Predictor Variables  </vt:lpstr>
      <vt:lpstr>Model Results : Threshold </vt:lpstr>
      <vt:lpstr>Model Results </vt:lpstr>
      <vt:lpstr>Denver flood Predictions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Calgary Flood  Inundation  Model by Richard Barad &amp; Jarred Randall</dc:title>
  <dc:creator>Jarred Randall</dc:creator>
  <cp:lastModifiedBy>Richard Barad</cp:lastModifiedBy>
  <cp:revision>2</cp:revision>
  <dcterms:created xsi:type="dcterms:W3CDTF">2024-04-01T19:06:30Z</dcterms:created>
  <dcterms:modified xsi:type="dcterms:W3CDTF">2024-04-02T16:49:59Z</dcterms:modified>
</cp:coreProperties>
</file>